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143" r:id="rId3"/>
    <p:sldId id="1139" r:id="rId4"/>
    <p:sldId id="1142" r:id="rId5"/>
    <p:sldId id="1140" r:id="rId6"/>
    <p:sldId id="1141" r:id="rId7"/>
    <p:sldId id="1155" r:id="rId8"/>
    <p:sldId id="1156" r:id="rId9"/>
    <p:sldId id="1157" r:id="rId10"/>
    <p:sldId id="1145" r:id="rId11"/>
    <p:sldId id="1146" r:id="rId12"/>
    <p:sldId id="1152" r:id="rId13"/>
    <p:sldId id="1158" r:id="rId14"/>
    <p:sldId id="1147" r:id="rId15"/>
    <p:sldId id="1148" r:id="rId16"/>
    <p:sldId id="1149" r:id="rId17"/>
    <p:sldId id="1159" r:id="rId18"/>
    <p:sldId id="1150" r:id="rId19"/>
    <p:sldId id="1151" r:id="rId20"/>
    <p:sldId id="1153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E3F2E7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94606" autoAdjust="0"/>
  </p:normalViewPr>
  <p:slideViewPr>
    <p:cSldViewPr>
      <p:cViewPr varScale="1">
        <p:scale>
          <a:sx n="82" d="100"/>
          <a:sy n="82" d="100"/>
        </p:scale>
        <p:origin x="65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高中历史 必修 中外历史纲要 下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  中古时期的世界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  中古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时期的亚洲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1921"/>
            <a:ext cx="11485848" cy="4989186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z="2300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阿拉伯</a:t>
            </a:r>
            <a:r>
              <a:rPr lang="zh-CN" altLang="zh-CN" sz="2300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帝国在东西方交流中的内容和积极作用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交流的内容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）贸易交流：阿拉伯帝国曾是地跨亚非欧三洲的大帝国，扼三洲要冲，控制连接亚欧的商路，有海上贸易和陆上贸易。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）文化交流：阿拉伯人吸收了被征服地区的文化，在文学、艺术和思想等领域取得重要成就，又将它们贡献给了人类，成为东西方文化交流的桥梁，对东西方文化发展产生了巨大影响。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）技术交流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阿拉伯的三角帆船传到西方，推动三桅船的制造，有利于新航路的开辟。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阿拉伯人将许多中国的发明，如指南针、火药等传到西方，推动西方社会的转型。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重难疑点破.eps" descr="id:21474900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65801" y="692696"/>
            <a:ext cx="8258810" cy="647700"/>
          </a:xfrm>
          <a:prstGeom prst="rect">
            <a:avLst/>
          </a:prstGeom>
        </p:spPr>
      </p:pic>
      <p:pic>
        <p:nvPicPr>
          <p:cNvPr id="5" name="疑难点a1.eps" descr="id:21474900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6471" y="1495937"/>
            <a:ext cx="127825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37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积极作用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）对西方：推动西方社会的转型。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阿拉伯人把东方的技术，尤其是中国的发明创造传入西方，有利于西方社会的转型；为西欧探索新航路提供了技术支持。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阿拉伯文版本保留的古希腊罗马文化被译成拉丁文重回欧洲，促进了文艺复兴的到来。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阿拉伯人在自然科学领域的成就促进了欧洲自然科学的发展。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）对中国：阿拉伯的文学、天文学、医药学和数学等对中国文化发展产生了重要影响。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84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630238" algn="l"/>
                <a:tab pos="5557838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时期阿拉伯人建立的帝国一度呈现出文化繁荣的景象。其主要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原因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557838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557838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地跨亚、非、欧三洲的辽阔区域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独特的地理位置及发达的商业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灵活开放的吸收、融合精神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557838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人口迁移和物种交流的推动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557838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557838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.①②③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00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9580"/>
            <a:ext cx="1116965" cy="359410"/>
          </a:xfrm>
          <a:prstGeom prst="rect">
            <a:avLst/>
          </a:prstGeom>
        </p:spPr>
      </p:pic>
      <p:pic>
        <p:nvPicPr>
          <p:cNvPr id="5" name="24答案.eps" descr="id:21474901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854541"/>
            <a:ext cx="807720" cy="28765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15869" y="47675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849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2847"/>
            <a:ext cx="11485848" cy="2238241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所学知识可知，阿拉伯帝国一度呈现出文化繁荣的景象，主要是因为阿拉伯帝国地跨亚、非、欧三洲的辽阔区域，具有独特的地理位置及发达的商业，又有灵活开放的吸收、融合精神，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①②③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符合题意；人口迁移和物种交流的推动发生在新航路开辟后，排除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3" name="24解析.eps" descr="id:21474901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169888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24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84776"/>
            <a:ext cx="11485848" cy="61162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核心素养角度解读日本大化改新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家国情怀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角度认识唐文化影响下的大化改新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）政治制度：建立起以唐朝三省六部制和郡县制为蓝本的中央（二官八省制）与地方（国郡里制）行政体系，模仿唐朝建立天皇制政体，制定国名和纪年。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）经济制度：建立起以唐朝均田制和租庸调制为蓝本的田制（班田收授法）和税制（租庸调制）。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）军事制度：建立起以唐朝府兵制为蓝本的防人制。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）法律制度：建立起以唐律为蓝本的律令体系。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活习俗：广泛地吸收和仿效唐朝的礼仪、服饰等，影响着日本的某些民族风俗的形成。除此之外，诸如围棋、相扑、汉方医学、茶道、日本佛教艺术的黄金时代等，从各个侧面展示着日本文化在大化改新至平安时期唐化的倾向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疑难点a2.eps" descr="id:21474901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728236"/>
            <a:ext cx="127825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43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从生产力与生产关系的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唯物史观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角度认识幕府统治的形成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）土地私有制的形成：大化改新后的土地国有制是生产力水平低下时形成的，随着生产力的发展，独立生产成为可能。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743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年，政府颁布的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垦田永年私财法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，公开承认了土地私有的合法性。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）庄园制的形成：随着土地私有制在全国发展起来，贵族、豪门、寺院等势力大量购买、兼并土地，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世纪末建立庄园，庄园制发展起来。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）武士集团形成：随着大庄园制的发展，贵族及庄园领主为保护财产豢养武士，武士集团的首领源赖朝在镰仓建立了自己的军事机构——幕府，日本进入幕府统治时期。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41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5557838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公元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世纪，日本在大化改新后，仿效中国的科举制建立了贡举制，及第者可以授予官阶。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年，太政官奏曰：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建法以降，殆向百岁，二色（秀才、明经）出身，未及数十。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世纪以后，贡举制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唯以历名（以往的名声）荐士，尝不问才之高下，人之劳逸。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不依门风偶攀仙桂者，不过四五人而已。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这表明当时的日本（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557838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贡举选拔流程趋于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完善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5557838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封建化改革最终失败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557838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贵族势力影响人才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选拔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5557838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全盘照搬中国科举制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01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9580"/>
            <a:ext cx="1116965" cy="359410"/>
          </a:xfrm>
          <a:prstGeom prst="rect">
            <a:avLst/>
          </a:prstGeom>
        </p:spPr>
      </p:pic>
      <p:pic>
        <p:nvPicPr>
          <p:cNvPr id="4" name="24答案.eps" descr="id:21474901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5897647"/>
            <a:ext cx="807720" cy="28765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39250" y="58052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063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679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所学知识可知，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世纪，日本中央集权体制开始瓦解，贵族势力崛起，贡举制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唯以历名（以往的名声）荐士，尝不问才之高下，人之劳逸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不依门风偶攀仙桂者，不过四五人而已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，体现的是贵族势力影响人才选拔，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正确；材料未涉及贡举制选拔流程，排除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；大化改新取得成功，排除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全盘照搬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说法错误，排除。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01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845494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70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20213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阿拉伯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帝国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史料一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阿拉伯帝国充当东西方交流的桥梁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把中华文明和印度文明传往西方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把希腊罗马古典文明和基督教文明传往东方。阿拉伯商人的商业活动范围极广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东方贸易直达中国和朝鲜半岛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通往东方的陆上商路是著名的丝绸之路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同时还有海上商路到达中国沿海港口和城市。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世纪中叶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阿拉伯商人还与新罗有贸易往来。在南方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阿拉伯商人的足迹遍及非洲的许多地方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非洲内陆直至撒哈拉以南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阿拉伯商人不顾环境的恶劣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用自己的粮食、纺织品、金属器皿到那里换取黄金和其他特产。总体来看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中东既是世界历史上大国冲突的重要地区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又是各种先进文明交汇融合之地。政治实体的冲突明显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不同文明交往特征也明显。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摘编自王三义《古代帝国的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遗产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与中东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历史的特征》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情境史料通.eps" descr="id:21474901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792261"/>
            <a:ext cx="7341235" cy="575945"/>
          </a:xfrm>
          <a:prstGeom prst="rect">
            <a:avLst/>
          </a:prstGeom>
        </p:spPr>
      </p:pic>
      <p:pic>
        <p:nvPicPr>
          <p:cNvPr id="5" name="情境.eps" descr="id:21474901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483043"/>
            <a:ext cx="8445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12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083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史料二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下面是哈里德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伊本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瓦里德给大马士革居民的约言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在进城时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他绝不侵犯他们的生命、他们的财产、他们的教会以及他们的城垣。他们的住宅一所也不被破坏和被占据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如果他们付讫人头税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对他们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叙利亚人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除善事以外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不要求做其他事情。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摘编自齐世荣《世界通史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资料选辑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中古部分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11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阿拉伯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帝国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阿拉伯半岛的统一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世纪初，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穆罕默德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创立伊斯兰教。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622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年，穆罕默德在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麦地那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建立政权，势力范围逐渐扩大。到他去世时，阿拉伯半岛基本统一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1.eps" descr="id:21474900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701438"/>
            <a:ext cx="1302385" cy="359410"/>
          </a:xfrm>
          <a:prstGeom prst="rect">
            <a:avLst/>
          </a:prstGeom>
        </p:spPr>
      </p:pic>
      <p:pic>
        <p:nvPicPr>
          <p:cNvPr id="6" name="24核心知识过.eps" descr="id:21474900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765220" y="746120"/>
            <a:ext cx="825881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5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266750" y="746120"/>
            <a:ext cx="9579952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历史解释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核心素养.eps" descr="id:21474901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87434" y="945354"/>
            <a:ext cx="1186180" cy="359410"/>
          </a:xfrm>
          <a:prstGeom prst="rect">
            <a:avLst/>
          </a:prstGeom>
        </p:spPr>
      </p:pic>
      <p:pic>
        <p:nvPicPr>
          <p:cNvPr id="5" name="选材意图.eps" descr="id:21474901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87434" y="1556792"/>
            <a:ext cx="1186180" cy="359410"/>
          </a:xfrm>
          <a:prstGeom prst="rect">
            <a:avLst/>
          </a:prstGeom>
        </p:spPr>
      </p:pic>
      <p:pic>
        <p:nvPicPr>
          <p:cNvPr id="7" name="史料解读.eps" descr="id:214749017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80570" y="3153630"/>
            <a:ext cx="1186180" cy="35941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38871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通过选取不同的史料，了解阿拉伯帝国在东西方文化交流中所起到的关键作用，了解阿拉伯帝国扩张初期的基本政策，认识阿拉伯的扩张与宗教宽容政策推动了阿拉伯帝国的形成。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00898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料一反映出阿拉伯商人和旅行家成为东西方文化交流的桥梁，中国的造纸术、印度的数字等先后经阿拉伯人传入欧洲，促进了西欧文化的发展。史料二反映的是阿拉伯人扩张初期的行动，扩张目标主要是夺取叙利亚地区，当时的阿拉伯人军纪严明，进城后不会烧杀抢劫，对非伊斯兰教徒也采取宽容态度，允许他们保留自己的信仰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4836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阿拉伯帝国的鼎盛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）扩张：</a:t>
            </a:r>
            <a:r>
              <a:rPr lang="en-US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世纪中期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起，阿拉伯人大规模向外扩张，到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世纪中期建立起地跨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亚非欧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三洲的大帝国。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）鼎盛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政治稳定：最高统治者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哈里发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掌握政治、军事和宗教大权，下设各部大臣，辅助哈里发分掌行政、财政和宗教等方面的事务。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经济繁荣：手工业和商业得到很大发展，阿拉伯商人在各大地区从事着陆上和海上贸易；帝国境内有很多城市，都城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巴格达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是当时世界上最大的城市之一。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文化灿烂：融合东西方文化，在文学、艺术、科学和思想等领域取得重要成就。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  <a:solidFill>
            <a:srgbClr val="E3F2E7"/>
          </a:solidFill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阿拉伯帝国文化繁荣的原因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统治者重视知识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并采取招揽各民族优秀人才的政策。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开放宽容的态度。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地处亚非欧三洲交界处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东西方文化在此交汇。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阿拉伯人不断吸收其他民族文化中的精华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并加以创造改进。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易错辨析.eps" descr="id:21474905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4678" y="872808"/>
            <a:ext cx="1737995" cy="35941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阿拉伯帝国的历史地位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：阿拉伯商人和旅行家成为东西方文化交流的桥梁，中国的</a:t>
            </a:r>
            <a:r>
              <a:rPr lang="zh-CN" altLang="zh-CN" b="1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造纸术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、印度的数字等先后经阿拉伯人传入欧洲，促进了西欧文化的发展。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24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奥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斯曼帝国的兴起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奥斯曼人的兴起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）征服小亚细亚：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世纪，信奉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伊斯兰教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的奥斯曼人在小亚细亚发展起来，不断攻击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拜占庭帝国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，逐步征服小亚细亚。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）向欧洲进军：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世纪中期，他们跨过今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海峡向欧洲进军，逐渐征服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巴尔干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和东南欧部分地区。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2.eps" descr="id:21474900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484228"/>
            <a:ext cx="135445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98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强盛的奥斯曼帝国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）奥斯曼帝国的建立：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1453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年，奥斯曼人攻占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君士坦丁堡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，灭亡拜占庭帝国，将君士坦丁堡改名为伊斯坦布尔，定为奥斯曼帝国的首都。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）奥斯曼帝国的扩张：到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世纪后期，奥斯曼帝国先后征服西亚和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北非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部分地区，建立起地跨亚非欧三洲的大帝国。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）奥斯曼帝国的统治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政治：最高统治者是苏丹。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宗教上层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和封建主是统治阶级，工商业者和农民承担各种苛捐杂税。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经济：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世纪，首都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伊斯坦布尔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成为东西方经济文化交流中心。帝国控制了连接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亚欧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的商路，对过往商品征收重税，东西方之间的贸易受到一定影响。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61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南亚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与东亚的国家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南亚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3.eps" descr="id:21474905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398" y="872624"/>
            <a:ext cx="1354455" cy="35941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864591"/>
              </p:ext>
            </p:extLst>
          </p:nvPr>
        </p:nvGraphicFramePr>
        <p:xfrm>
          <a:off x="343710" y="2060848"/>
          <a:ext cx="1150299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630362">
                  <a:extLst>
                    <a:ext uri="{9D8B030D-6E8A-4147-A177-3AD203B41FA5}">
                      <a16:colId xmlns:a16="http://schemas.microsoft.com/office/drawing/2014/main" xmlns="" val="4133172719"/>
                    </a:ext>
                  </a:extLst>
                </a:gridCol>
                <a:gridCol w="944670">
                  <a:extLst>
                    <a:ext uri="{9D8B030D-6E8A-4147-A177-3AD203B41FA5}">
                      <a16:colId xmlns:a16="http://schemas.microsoft.com/office/drawing/2014/main" xmlns="" val="724281877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xmlns="" val="1834472700"/>
                    </a:ext>
                  </a:extLst>
                </a:gridCol>
                <a:gridCol w="5895512">
                  <a:extLst>
                    <a:ext uri="{9D8B030D-6E8A-4147-A177-3AD203B41FA5}">
                      <a16:colId xmlns:a16="http://schemas.microsoft.com/office/drawing/2014/main" xmlns="" val="547690258"/>
                    </a:ext>
                  </a:extLst>
                </a:gridCol>
              </a:tblGrid>
              <a:tr h="3771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笈多帝国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德里苏丹国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64214582"/>
                  </a:ext>
                </a:extLst>
              </a:tr>
              <a:tr h="3017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建立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世纪初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世纪初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6416788"/>
                  </a:ext>
                </a:extLst>
              </a:tr>
              <a:tr h="3017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宗教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印度教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伊斯兰教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33604471"/>
                  </a:ext>
                </a:extLst>
              </a:tr>
              <a:tr h="974968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政治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统治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国王直接控制的地区主要为恒河中下游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67" marR="916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苏丹握有最高行政、立法、司法和军事权力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67" marR="916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00842097"/>
                  </a:ext>
                </a:extLst>
              </a:tr>
              <a:tr h="95780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其余大部分地区保留原来的藩王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政令不够统一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67" marR="916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地方划分为行省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行省总督由苏丹任命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重要职位由穆斯林担任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67" marR="916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133256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351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东亚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）日本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大化改新：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世纪，日本出现严重社会危机。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646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孝德天皇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开始改革，史称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大化改新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。经过约半个世纪的改革，日本模仿中国建立了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中央集权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幕府统治：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世纪末，武士集团的首领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源赖朝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在镰仓建立了自己的军事机构——幕府，并从朝廷获得了镇压叛乱、征收赋税等权力，日本进入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幕府政治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时期。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世纪建立的德川幕府面对世界变局，意图以锁国加强统治，抵御外来影响。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55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）朝鲜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新罗统一：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世纪末，新罗初步统一了朝鲜半岛，模仿中国建立了中央集权国家。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高丽王朝：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世纪初，新罗人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建立高丽王朝。高丽王朝仿效中国唐朝制度，在中央设三省六部，将地方划分为十道，推行土地国有，引入科举考试选拔官员，中国的儒家经典和辞章之学广为传播。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朝鲜建立：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世纪末，高丽大将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李成桂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自立为王，迁都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汉城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，改国号为朝鲜。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抗击侵略：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世纪末，日本丰臣秀吉派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万大军侵略朝鲜。朝鲜请求中国支援，明朝派军队赴朝鲜作战。明朝大将邓子龙、朝鲜大将李舜臣在战斗中壮烈牺牲。经过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年的艰苦战斗，中朝军民取得抗击日本侵略的胜利。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47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1471</TotalTime>
  <Words>1984</Words>
  <Application>Microsoft Office PowerPoint</Application>
  <PresentationFormat>自定义</PresentationFormat>
  <Paragraphs>104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438</cp:revision>
  <dcterms:created xsi:type="dcterms:W3CDTF">2020-11-06T05:24:00Z</dcterms:created>
  <dcterms:modified xsi:type="dcterms:W3CDTF">2025-10-11T16:14:32Z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